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9"/>
  </p:notesMasterIdLst>
  <p:handoutMasterIdLst>
    <p:handoutMasterId r:id="rId30"/>
  </p:handoutMasterIdLst>
  <p:sldIdLst>
    <p:sldId id="256" r:id="rId6"/>
    <p:sldId id="257" r:id="rId7"/>
    <p:sldId id="258" r:id="rId8"/>
    <p:sldId id="259" r:id="rId9"/>
    <p:sldId id="260" r:id="rId10"/>
    <p:sldId id="262" r:id="rId11"/>
    <p:sldId id="261" r:id="rId12"/>
    <p:sldId id="263" r:id="rId13"/>
    <p:sldId id="264" r:id="rId14"/>
    <p:sldId id="265" r:id="rId15"/>
    <p:sldId id="273" r:id="rId16"/>
    <p:sldId id="274" r:id="rId17"/>
    <p:sldId id="269" r:id="rId18"/>
    <p:sldId id="282" r:id="rId19"/>
    <p:sldId id="283" r:id="rId20"/>
    <p:sldId id="267" r:id="rId21"/>
    <p:sldId id="281" r:id="rId22"/>
    <p:sldId id="272" r:id="rId23"/>
    <p:sldId id="270" r:id="rId24"/>
    <p:sldId id="278" r:id="rId25"/>
    <p:sldId id="271" r:id="rId26"/>
    <p:sldId id="275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BCBCBC"/>
    <a:srgbClr val="18508A"/>
    <a:srgbClr val="206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C3BFBF-2A12-8205-E44D-CDDA979C018E}" v="250" dt="2024-12-02T16:10:47.636"/>
    <p1510:client id="{C6E7FEA4-A98E-40D0-9800-CF1DD6D38220}" v="697" dt="2024-12-02T16:57:56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4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56A325-80B5-AB08-0E2D-08A6E18B0D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08AA4-3602-01EF-309C-35540311DE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4820C-0C9A-495A-BFBF-CE7B0C54833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16D0D-F321-C6EA-B5E3-CD5C52E8BA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9B4D9-18C5-8405-FBC6-4AF6FC6C30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85B55-6F87-49DD-B676-9ACBA350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32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FA5C4-AAC4-4AA7-9210-3A2C704DCE27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B3E48-4D54-406A-A1D2-44151300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1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B3E48-4D54-406A-A1D2-44151300DB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0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BC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E47C17-8357-FAC7-439D-BEB23F0883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02580"/>
            <a:ext cx="9144000" cy="1655762"/>
          </a:xfrm>
          <a:solidFill>
            <a:srgbClr val="18508A"/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Name, Title</a:t>
            </a:r>
          </a:p>
          <a:p>
            <a:r>
              <a:rPr lang="en-US"/>
              <a:t>Meeting Name</a:t>
            </a:r>
          </a:p>
          <a:p>
            <a:r>
              <a:rPr lang="en-US"/>
              <a:t>Meeting Date</a:t>
            </a: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1A47C-F814-2565-074B-0C5856DCC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91245"/>
            <a:ext cx="9144000" cy="1336359"/>
          </a:xfrm>
          <a:solidFill>
            <a:srgbClr val="206AB4"/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A2087-4181-F4CF-CCA2-3F418CC9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8B25-C098-4FE7-AAE5-52784850A8C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hands holding a torch&#10;&#10;Description automatically generated">
            <a:extLst>
              <a:ext uri="{FF2B5EF4-FFF2-40B4-BE49-F238E27FC236}">
                <a16:creationId xmlns:a16="http://schemas.microsoft.com/office/drawing/2014/main" id="{63553778-BDB2-E36C-2679-D85553367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44" y="242202"/>
            <a:ext cx="2186111" cy="258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6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BCBCBC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4739-FDD0-1A9D-79CF-FF4FAE7610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BCBCBC">
              <a:alpha val="0"/>
            </a:srgbClr>
          </a:solidFill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AE8DC-5CDA-2A91-058E-1A0F5E2686A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BCBCBC">
              <a:alpha val="0"/>
            </a:srgbClr>
          </a:solidFill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C9470-9286-8E56-3DF8-C724518E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8B25-C098-4FE7-AAE5-52784850A8C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letters on a black background&#10;&#10;Description automatically generated">
            <a:extLst>
              <a:ext uri="{FF2B5EF4-FFF2-40B4-BE49-F238E27FC236}">
                <a16:creationId xmlns:a16="http://schemas.microsoft.com/office/drawing/2014/main" id="{02068A7C-F8E0-75B5-432A-BFC143E74E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60" y="6356350"/>
            <a:ext cx="2976880" cy="45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3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397700-D003-AD77-FB7D-0D439B82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48808-B3E8-06DD-C73C-DEABD231F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573F4-029C-E252-6705-7A1914AD0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300A9-66C7-4714-8520-E08F7049C7C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44E62-353C-F1B9-191E-F9F80CCF6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6C067-C617-6DC5-2676-728E5BC80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0F8B25-C098-4FE7-AAE5-52784850A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1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lpac.startingsmarter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83DBB31-13CA-A754-9C89-AA66A94AA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384" y="4302580"/>
            <a:ext cx="10634472" cy="1655762"/>
          </a:xfrm>
        </p:spPr>
        <p:txBody>
          <a:bodyPr/>
          <a:lstStyle/>
          <a:p>
            <a:r>
              <a:rPr lang="en-US" sz="3600">
                <a:solidFill>
                  <a:srgbClr val="FF9933"/>
                </a:solidFill>
                <a:latin typeface="+mj-lt"/>
              </a:rPr>
              <a:t>District English Learner Advisory Council (DELAC)</a:t>
            </a:r>
          </a:p>
          <a:p>
            <a:r>
              <a:rPr lang="en-US" sz="3600">
                <a:latin typeface="+mj-lt"/>
              </a:rPr>
              <a:t>December 2,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1FCD7-CE09-E8B2-40E2-3C76FD7BA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384" y="2891245"/>
            <a:ext cx="10634472" cy="1342427"/>
          </a:xfrm>
        </p:spPr>
        <p:txBody>
          <a:bodyPr>
            <a:noAutofit/>
          </a:bodyPr>
          <a:lstStyle/>
          <a:p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r>
              <a:rPr lang="en-US" sz="3200"/>
              <a:t>                                                                                                                 </a:t>
            </a:r>
            <a:br>
              <a:rPr lang="en-US" sz="3200"/>
            </a:br>
            <a:r>
              <a:rPr lang="en-US" sz="4400" err="1">
                <a:latin typeface="+mj-lt"/>
              </a:rPr>
              <a:t>Pruebas</a:t>
            </a:r>
            <a:r>
              <a:rPr lang="en-US" sz="4400">
                <a:latin typeface="+mj-lt"/>
              </a:rPr>
              <a:t> de </a:t>
            </a:r>
            <a:r>
              <a:rPr lang="en-US" sz="4400" err="1">
                <a:latin typeface="+mj-lt"/>
              </a:rPr>
              <a:t>Suficiencia</a:t>
            </a:r>
            <a:r>
              <a:rPr lang="en-US" sz="4400">
                <a:latin typeface="+mj-lt"/>
              </a:rPr>
              <a:t> </a:t>
            </a:r>
            <a:r>
              <a:rPr lang="en-US" sz="4400" err="1">
                <a:latin typeface="+mj-lt"/>
              </a:rPr>
              <a:t>en</a:t>
            </a:r>
            <a:r>
              <a:rPr lang="en-US" sz="4400">
                <a:latin typeface="+mj-lt"/>
              </a:rPr>
              <a:t> </a:t>
            </a:r>
            <a:r>
              <a:rPr lang="en-US" sz="4400" err="1">
                <a:latin typeface="+mj-lt"/>
              </a:rPr>
              <a:t>el</a:t>
            </a:r>
            <a:r>
              <a:rPr lang="en-US" sz="4400">
                <a:latin typeface="+mj-lt"/>
              </a:rPr>
              <a:t> Idioma </a:t>
            </a:r>
            <a:r>
              <a:rPr lang="en-US" sz="4400" err="1">
                <a:latin typeface="+mj-lt"/>
              </a:rPr>
              <a:t>Inglés</a:t>
            </a:r>
            <a:r>
              <a:rPr lang="en-US" sz="4400">
                <a:latin typeface="+mj-lt"/>
              </a:rPr>
              <a:t> de California (ELPAC)</a:t>
            </a:r>
            <a:endParaRPr lang="en-US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5280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83DBB31-13CA-A754-9C89-AA66A94AA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384" y="4302580"/>
            <a:ext cx="10634472" cy="1655762"/>
          </a:xfrm>
        </p:spPr>
        <p:txBody>
          <a:bodyPr/>
          <a:lstStyle/>
          <a:p>
            <a:r>
              <a:rPr lang="en-US" sz="3600">
                <a:solidFill>
                  <a:srgbClr val="FF9933"/>
                </a:solidFill>
                <a:latin typeface="+mj-lt"/>
              </a:rPr>
              <a:t>District English Learner Advisory Council (DELAC)</a:t>
            </a:r>
          </a:p>
          <a:p>
            <a:r>
              <a:rPr lang="en-US" sz="3600">
                <a:latin typeface="+mj-lt"/>
              </a:rPr>
              <a:t>December 2,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1FCD7-CE09-E8B2-40E2-3C76FD7BA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384" y="2891245"/>
            <a:ext cx="10634472" cy="1342427"/>
          </a:xfrm>
        </p:spPr>
        <p:txBody>
          <a:bodyPr>
            <a:noAutofit/>
          </a:bodyPr>
          <a:lstStyle/>
          <a:p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r>
              <a:rPr lang="en-US" sz="3200"/>
              <a:t>                                                                                                                 </a:t>
            </a:r>
            <a:br>
              <a:rPr lang="en-US" sz="3200"/>
            </a:br>
            <a:r>
              <a:rPr lang="en-US" sz="5400">
                <a:latin typeface="+mj-lt"/>
              </a:rPr>
              <a:t>ELPAC Data Overview</a:t>
            </a:r>
            <a:endParaRPr lang="en-US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052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40B0-24FB-2306-D30F-5ADC14A0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2023-2024 FUSD ELPAC Results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B6708-F5FD-8F31-5080-AC37FEA52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20" y="912688"/>
            <a:ext cx="10947560" cy="540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072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40B0-24FB-2306-D30F-5ADC14A0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+mj-lt"/>
              </a:rPr>
              <a:t>2023-2024 ELPAC Results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9B7D0-672C-C3CB-A744-71DF66431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2" y="1436913"/>
            <a:ext cx="11938876" cy="4245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003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6EDA-760D-33D2-B00F-A6B019A2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86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ELPI</a:t>
            </a:r>
            <a:br>
              <a:rPr lang="en-US" dirty="0"/>
            </a:br>
            <a:r>
              <a:rPr lang="en-US" sz="3100" dirty="0"/>
              <a:t>English Learner </a:t>
            </a:r>
            <a:r>
              <a:rPr lang="en-US" sz="3100" dirty="0" err="1"/>
              <a:t>Progess</a:t>
            </a:r>
            <a:r>
              <a:rPr lang="en-US" sz="3100" dirty="0"/>
              <a:t> Indicator</a:t>
            </a:r>
            <a:br>
              <a:rPr lang="en-US" sz="3100" dirty="0"/>
            </a:br>
            <a:r>
              <a:rPr lang="en-US" sz="3100" dirty="0"/>
              <a:t>(</a:t>
            </a:r>
            <a:r>
              <a:rPr lang="en-US" sz="3100" dirty="0" err="1"/>
              <a:t>Indicador</a:t>
            </a:r>
            <a:r>
              <a:rPr lang="en-US" sz="3100" dirty="0"/>
              <a:t> del </a:t>
            </a:r>
            <a:r>
              <a:rPr lang="en-US" sz="3100" dirty="0" err="1"/>
              <a:t>progreso</a:t>
            </a:r>
            <a:r>
              <a:rPr lang="en-US" sz="3100" dirty="0"/>
              <a:t> de </a:t>
            </a:r>
            <a:r>
              <a:rPr lang="en-US" sz="3100" dirty="0" err="1"/>
              <a:t>los</a:t>
            </a:r>
            <a:r>
              <a:rPr lang="en-US" sz="3100" dirty="0"/>
              <a:t> estudiantes </a:t>
            </a:r>
            <a:r>
              <a:rPr lang="en-US" sz="3100" dirty="0" err="1"/>
              <a:t>aprendiendo</a:t>
            </a:r>
            <a:r>
              <a:rPr lang="en-US" sz="3100" dirty="0"/>
              <a:t> </a:t>
            </a:r>
            <a:r>
              <a:rPr lang="en-US" sz="3100" dirty="0" err="1"/>
              <a:t>ingl</a:t>
            </a:r>
            <a:r>
              <a:rPr lang="en-US" sz="3100" dirty="0" err="1">
                <a:ea typeface="Calibri Light" panose="020F0302020204030204" pitchFamily="34" charset="0"/>
                <a:cs typeface="Calibri Light" panose="020F0302020204030204" pitchFamily="34" charset="0"/>
              </a:rPr>
              <a:t>é</a:t>
            </a:r>
            <a:r>
              <a:rPr lang="en-US" sz="3100" dirty="0" err="1"/>
              <a:t>s</a:t>
            </a:r>
            <a:r>
              <a:rPr lang="en-US" sz="3100" dirty="0"/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260323-4992-952F-FA50-EB0C58B2A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1" y="1365429"/>
            <a:ext cx="11458497" cy="4954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EA9CAD-4B24-9A56-4931-4265EFC19197}"/>
              </a:ext>
            </a:extLst>
          </p:cNvPr>
          <p:cNvSpPr txBox="1"/>
          <p:nvPr/>
        </p:nvSpPr>
        <p:spPr>
          <a:xfrm>
            <a:off x="380946" y="3090973"/>
            <a:ext cx="2438454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Los estudiantes que </a:t>
            </a:r>
            <a:r>
              <a:rPr lang="en-US" sz="2000" dirty="0" err="1"/>
              <a:t>progresan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lo </a:t>
            </a:r>
            <a:r>
              <a:rPr lang="en-US" sz="2000" dirty="0" err="1"/>
              <a:t>menos</a:t>
            </a:r>
            <a:r>
              <a:rPr lang="en-US" sz="2000" dirty="0"/>
              <a:t> un </a:t>
            </a:r>
            <a:r>
              <a:rPr lang="en-US" sz="2000" dirty="0" err="1"/>
              <a:t>nivel</a:t>
            </a:r>
            <a:r>
              <a:rPr lang="en-US" sz="2000" dirty="0"/>
              <a:t> del ELPI o se </a:t>
            </a:r>
            <a:r>
              <a:rPr lang="en-US" sz="2000" dirty="0" err="1"/>
              <a:t>mantienen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nivel</a:t>
            </a:r>
            <a:r>
              <a:rPr lang="en-US" sz="2000" dirty="0"/>
              <a:t> 4 se </a:t>
            </a:r>
            <a:r>
              <a:rPr lang="en-US" sz="2000" dirty="0" err="1"/>
              <a:t>cuentan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haciendo</a:t>
            </a:r>
            <a:r>
              <a:rPr lang="en-US" sz="2000" dirty="0"/>
              <a:t> </a:t>
            </a:r>
            <a:r>
              <a:rPr lang="en-US" sz="2000" dirty="0" err="1"/>
              <a:t>progreso</a:t>
            </a:r>
            <a:r>
              <a:rPr lang="en-US" sz="2000" dirty="0"/>
              <a:t> </a:t>
            </a:r>
            <a:r>
              <a:rPr lang="en-US" sz="2000" dirty="0" err="1"/>
              <a:t>hacia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dominio</a:t>
            </a:r>
            <a:r>
              <a:rPr lang="en-US" sz="2000" dirty="0"/>
              <a:t> del </a:t>
            </a:r>
            <a:r>
              <a:rPr lang="en-US" sz="2000" dirty="0" err="1"/>
              <a:t>idioma</a:t>
            </a:r>
            <a:r>
              <a:rPr lang="en-US" sz="2000" dirty="0"/>
              <a:t> </a:t>
            </a:r>
            <a:r>
              <a:rPr lang="en-US" sz="2000" dirty="0" err="1">
                <a:latin typeface="Aptos"/>
              </a:rPr>
              <a:t>inglés</a:t>
            </a:r>
            <a:r>
              <a:rPr lang="en-US" sz="2000" dirty="0">
                <a:latin typeface="Apto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73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DEB9FB-D608-9EF7-617F-E70162B3B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889" y="-1"/>
            <a:ext cx="7788359" cy="680395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087A9A2-A580-69CF-8A61-3EE89DAE797D}"/>
              </a:ext>
            </a:extLst>
          </p:cNvPr>
          <p:cNvSpPr/>
          <p:nvPr/>
        </p:nvSpPr>
        <p:spPr>
          <a:xfrm>
            <a:off x="1916934" y="4153358"/>
            <a:ext cx="2093205" cy="1872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E57FD1-5038-5A25-199A-E53C57623FFB}"/>
              </a:ext>
            </a:extLst>
          </p:cNvPr>
          <p:cNvSpPr/>
          <p:nvPr/>
        </p:nvSpPr>
        <p:spPr>
          <a:xfrm>
            <a:off x="4440364" y="4274544"/>
            <a:ext cx="1464677" cy="1145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70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0287F5-A2AD-7ECF-C5FA-9511FEF5F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571" y="0"/>
            <a:ext cx="7744858" cy="634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88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579DE7-3C49-4730-AF55-9ADC7A680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4" y="-1831"/>
            <a:ext cx="9620981" cy="63458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0176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5BAC7E-C3DB-209E-1CE1-D471D4A2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826" y="0"/>
            <a:ext cx="8114348" cy="63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30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499B6-4573-7A6B-9D3D-A6336905D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3" y="0"/>
            <a:ext cx="10757714" cy="63572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8902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6EDA-760D-33D2-B00F-A6B019A2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1219"/>
            <a:ext cx="10515600" cy="1325563"/>
          </a:xfrm>
        </p:spPr>
        <p:txBody>
          <a:bodyPr/>
          <a:lstStyle/>
          <a:p>
            <a:pPr algn="ctr"/>
            <a:r>
              <a:rPr lang="en-US"/>
              <a:t>ELPI for All ELs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BB8D4F-1C73-8959-324F-70F7003BA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036" y="1224344"/>
            <a:ext cx="9285927" cy="49096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3BF663-5C79-7ADD-7191-07E5565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515" y="2612780"/>
            <a:ext cx="2928642" cy="333291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9496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40B0-24FB-2306-D30F-5ADC14A0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err="1">
                <a:latin typeface="+mj-lt"/>
              </a:rPr>
              <a:t>Pruebas</a:t>
            </a:r>
            <a:r>
              <a:rPr lang="en-US" sz="4400">
                <a:latin typeface="+mj-lt"/>
              </a:rPr>
              <a:t> de </a:t>
            </a:r>
            <a:r>
              <a:rPr lang="en-US" sz="4400" err="1">
                <a:latin typeface="+mj-lt"/>
              </a:rPr>
              <a:t>Suficiencia</a:t>
            </a:r>
            <a:r>
              <a:rPr lang="en-US" sz="4400">
                <a:latin typeface="+mj-lt"/>
              </a:rPr>
              <a:t> </a:t>
            </a:r>
            <a:r>
              <a:rPr lang="en-US" sz="4400" err="1">
                <a:latin typeface="+mj-lt"/>
              </a:rPr>
              <a:t>en</a:t>
            </a:r>
            <a:r>
              <a:rPr lang="en-US" sz="4400">
                <a:latin typeface="+mj-lt"/>
              </a:rPr>
              <a:t> </a:t>
            </a:r>
            <a:r>
              <a:rPr lang="en-US" sz="4400" err="1">
                <a:latin typeface="+mj-lt"/>
              </a:rPr>
              <a:t>el</a:t>
            </a:r>
            <a:r>
              <a:rPr lang="en-US" sz="4400">
                <a:latin typeface="+mj-lt"/>
              </a:rPr>
              <a:t> Idioma </a:t>
            </a:r>
            <a:r>
              <a:rPr lang="en-US" sz="4400" err="1">
                <a:latin typeface="+mj-lt"/>
              </a:rPr>
              <a:t>Inglés</a:t>
            </a:r>
            <a:r>
              <a:rPr lang="en-US" sz="4400">
                <a:latin typeface="+mj-lt"/>
              </a:rPr>
              <a:t> de California (ELPAC)</a:t>
            </a:r>
            <a:endParaRPr lang="en-US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46053-D586-014D-BC5F-0011CDFFE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err="1">
                <a:latin typeface="+mj-lt"/>
              </a:rPr>
              <a:t>Objetivo</a:t>
            </a:r>
            <a:r>
              <a:rPr lang="en-US" b="1" u="sng">
                <a:latin typeface="+mj-lt"/>
              </a:rPr>
              <a:t> de </a:t>
            </a:r>
            <a:r>
              <a:rPr lang="en-US" b="1" u="sng" err="1">
                <a:latin typeface="+mj-lt"/>
              </a:rPr>
              <a:t>aprendizaje</a:t>
            </a:r>
            <a:r>
              <a:rPr lang="en-US" b="1" u="sng">
                <a:latin typeface="+mj-lt"/>
              </a:rPr>
              <a:t>: </a:t>
            </a:r>
          </a:p>
          <a:p>
            <a:pPr marL="0" indent="0">
              <a:buNone/>
            </a:pPr>
            <a:r>
              <a:rPr lang="en-US" err="1">
                <a:latin typeface="+mj-lt"/>
              </a:rPr>
              <a:t>Propocionar</a:t>
            </a:r>
            <a:r>
              <a:rPr lang="en-US">
                <a:latin typeface="+mj-lt"/>
              </a:rPr>
              <a:t> </a:t>
            </a:r>
            <a:r>
              <a:rPr lang="en-US" err="1">
                <a:latin typeface="+mj-lt"/>
              </a:rPr>
              <a:t>información</a:t>
            </a:r>
            <a:r>
              <a:rPr lang="en-US">
                <a:latin typeface="+mj-lt"/>
              </a:rPr>
              <a:t> a padres </a:t>
            </a:r>
            <a:r>
              <a:rPr lang="en-US" err="1">
                <a:latin typeface="+mj-lt"/>
              </a:rPr>
              <a:t>sobre</a:t>
            </a:r>
            <a:r>
              <a:rPr lang="en-US">
                <a:latin typeface="+mj-lt"/>
              </a:rPr>
              <a:t> </a:t>
            </a:r>
            <a:r>
              <a:rPr lang="en-US" err="1">
                <a:latin typeface="+mj-lt"/>
              </a:rPr>
              <a:t>el</a:t>
            </a:r>
            <a:r>
              <a:rPr lang="en-US">
                <a:latin typeface="+mj-lt"/>
              </a:rPr>
              <a:t> examen ELPAC:</a:t>
            </a: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Una </a:t>
            </a:r>
            <a:r>
              <a:rPr lang="en-US" err="1">
                <a:latin typeface="+mj-lt"/>
              </a:rPr>
              <a:t>descripción</a:t>
            </a:r>
            <a:r>
              <a:rPr lang="en-US">
                <a:latin typeface="+mj-lt"/>
              </a:rPr>
              <a:t> de </a:t>
            </a:r>
            <a:r>
              <a:rPr lang="en-US" err="1">
                <a:latin typeface="+mj-lt"/>
              </a:rPr>
              <a:t>por</a:t>
            </a:r>
            <a:r>
              <a:rPr lang="en-US">
                <a:latin typeface="+mj-lt"/>
              </a:rPr>
              <a:t> que se </a:t>
            </a:r>
            <a:r>
              <a:rPr lang="en-US" err="1">
                <a:latin typeface="+mj-lt"/>
              </a:rPr>
              <a:t>toma</a:t>
            </a:r>
            <a:r>
              <a:rPr lang="en-US">
                <a:latin typeface="+mj-lt"/>
              </a:rPr>
              <a:t> </a:t>
            </a:r>
            <a:r>
              <a:rPr lang="en-US" err="1">
                <a:latin typeface="+mj-lt"/>
              </a:rPr>
              <a:t>el</a:t>
            </a:r>
            <a:r>
              <a:rPr lang="en-US">
                <a:latin typeface="+mj-lt"/>
              </a:rPr>
              <a:t> ELPAC</a:t>
            </a:r>
          </a:p>
          <a:p>
            <a:r>
              <a:rPr lang="en-US" err="1">
                <a:latin typeface="+mj-lt"/>
              </a:rPr>
              <a:t>Recursos</a:t>
            </a:r>
            <a:r>
              <a:rPr lang="en-US">
                <a:latin typeface="+mj-lt"/>
              </a:rPr>
              <a:t> </a:t>
            </a:r>
            <a:r>
              <a:rPr lang="en-US" err="1">
                <a:latin typeface="+mj-lt"/>
              </a:rPr>
              <a:t>disponibles</a:t>
            </a:r>
            <a:r>
              <a:rPr lang="en-US">
                <a:latin typeface="+mj-lt"/>
              </a:rPr>
              <a:t> para padres </a:t>
            </a:r>
            <a:r>
              <a:rPr lang="en-US" err="1">
                <a:latin typeface="+mj-lt"/>
              </a:rPr>
              <a:t>relacionados</a:t>
            </a:r>
            <a:r>
              <a:rPr lang="en-US">
                <a:latin typeface="+mj-lt"/>
              </a:rPr>
              <a:t> con </a:t>
            </a:r>
            <a:r>
              <a:rPr lang="en-US" err="1">
                <a:latin typeface="+mj-lt"/>
              </a:rPr>
              <a:t>el</a:t>
            </a:r>
            <a:r>
              <a:rPr lang="en-US">
                <a:latin typeface="+mj-lt"/>
              </a:rPr>
              <a:t> ELPAC</a:t>
            </a:r>
          </a:p>
          <a:p>
            <a:r>
              <a:rPr lang="en-US" err="1">
                <a:latin typeface="+mj-lt"/>
              </a:rPr>
              <a:t>Resultados</a:t>
            </a:r>
            <a:r>
              <a:rPr lang="en-US">
                <a:latin typeface="+mj-lt"/>
              </a:rPr>
              <a:t> mas </a:t>
            </a:r>
            <a:r>
              <a:rPr lang="en-US" err="1">
                <a:latin typeface="+mj-lt"/>
              </a:rPr>
              <a:t>recientes</a:t>
            </a:r>
            <a:r>
              <a:rPr lang="en-US">
                <a:latin typeface="+mj-lt"/>
              </a:rPr>
              <a:t> de ELPAC para </a:t>
            </a:r>
            <a:r>
              <a:rPr lang="en-US" err="1">
                <a:latin typeface="+mj-lt"/>
              </a:rPr>
              <a:t>el</a:t>
            </a:r>
            <a:r>
              <a:rPr lang="en-US">
                <a:latin typeface="+mj-lt"/>
              </a:rPr>
              <a:t> Distrito </a:t>
            </a:r>
            <a:r>
              <a:rPr lang="en-US" err="1">
                <a:latin typeface="+mj-lt"/>
              </a:rPr>
              <a:t>Unificado</a:t>
            </a:r>
            <a:r>
              <a:rPr lang="en-US">
                <a:latin typeface="+mj-lt"/>
              </a:rPr>
              <a:t> de Fontana  </a:t>
            </a:r>
          </a:p>
        </p:txBody>
      </p:sp>
    </p:spTree>
    <p:extLst>
      <p:ext uri="{BB962C8B-B14F-4D97-AF65-F5344CB8AC3E}">
        <p14:creationId xmlns:p14="http://schemas.microsoft.com/office/powerpoint/2010/main" val="1529780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F5EBDE-6D5B-8F6E-8BFB-705E19D51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44" y="794658"/>
            <a:ext cx="10509262" cy="55517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76EDA-760D-33D2-B00F-A6B019A2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1219"/>
            <a:ext cx="10515600" cy="1325563"/>
          </a:xfrm>
        </p:spPr>
        <p:txBody>
          <a:bodyPr/>
          <a:lstStyle/>
          <a:p>
            <a:pPr algn="ctr"/>
            <a:r>
              <a:rPr lang="en-US"/>
              <a:t>ELPI for All 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D4F262-884F-E79B-4F56-0D5C5CC47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554" y="2499132"/>
            <a:ext cx="3227295" cy="356421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936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6EDA-760D-33D2-B00F-A6B019A2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1219"/>
            <a:ext cx="10515600" cy="1325563"/>
          </a:xfrm>
        </p:spPr>
        <p:txBody>
          <a:bodyPr/>
          <a:lstStyle/>
          <a:p>
            <a:pPr algn="ctr"/>
            <a:r>
              <a:rPr lang="en-US"/>
              <a:t>ELPI for LTELs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BB8D4F-1C73-8959-324F-70F7003BA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036" y="1224344"/>
            <a:ext cx="9285927" cy="49096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B5CCDC-527E-66EE-9313-BAB4037AB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228" y="2715563"/>
            <a:ext cx="3069599" cy="3423098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B1352D-1513-7BB8-3F55-010FE917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971" y="2570341"/>
            <a:ext cx="3163767" cy="3560153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6466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6EDA-760D-33D2-B00F-A6B019A2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1219"/>
            <a:ext cx="10515600" cy="1325563"/>
          </a:xfrm>
        </p:spPr>
        <p:txBody>
          <a:bodyPr/>
          <a:lstStyle/>
          <a:p>
            <a:pPr algn="ctr"/>
            <a:r>
              <a:rPr lang="en-US"/>
              <a:t>Who are our LTELs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12A078A-AD8B-E352-ECB3-F599FBA57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9929"/>
            <a:ext cx="10515600" cy="40032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5800" b="1" u="sng" dirty="0">
                <a:latin typeface="+mj-lt"/>
              </a:rPr>
              <a:t>LTEL = Long Term English Learner:</a:t>
            </a:r>
          </a:p>
          <a:p>
            <a:pPr marL="0" indent="0" algn="ctr">
              <a:buNone/>
            </a:pPr>
            <a:endParaRPr lang="en-US" sz="5800" b="1" u="sng" dirty="0">
              <a:latin typeface="+mj-lt"/>
            </a:endParaRPr>
          </a:p>
          <a:p>
            <a:pPr marL="457200" lvl="1" indent="0" algn="ctr">
              <a:buNone/>
            </a:pPr>
            <a:r>
              <a:rPr lang="en-US" sz="4800" dirty="0">
                <a:latin typeface="+mj-lt"/>
              </a:rPr>
              <a:t>A student who has been in the English Learner program for 7 or more years and has not been reclassified</a:t>
            </a:r>
          </a:p>
          <a:p>
            <a:pPr marL="457200" lvl="1" indent="0" algn="ctr">
              <a:buNone/>
            </a:pPr>
            <a:endParaRPr lang="en-US" sz="4800" dirty="0">
              <a:latin typeface="+mj-lt"/>
            </a:endParaRPr>
          </a:p>
          <a:p>
            <a:pPr marL="457200" lvl="1" indent="0" algn="ctr">
              <a:buNone/>
            </a:pPr>
            <a:r>
              <a:rPr lang="en-US" sz="4800" dirty="0">
                <a:latin typeface="+mj-lt"/>
              </a:rPr>
              <a:t> </a:t>
            </a:r>
            <a:r>
              <a:rPr lang="en-US" sz="4700" dirty="0" err="1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Estudiante</a:t>
            </a:r>
            <a:r>
              <a:rPr lang="en-US" sz="47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700" dirty="0" err="1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n-US" sz="47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700" dirty="0" err="1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lang="en-US" sz="47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700" dirty="0" err="1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programa</a:t>
            </a:r>
            <a:r>
              <a:rPr lang="en-US" sz="47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EL </a:t>
            </a:r>
            <a:r>
              <a:rPr lang="en-US" sz="4700" dirty="0" err="1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durante</a:t>
            </a:r>
            <a:r>
              <a:rPr lang="en-US" sz="47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7 </a:t>
            </a:r>
            <a:r>
              <a:rPr lang="en-US" sz="4700" dirty="0" err="1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años</a:t>
            </a:r>
            <a:r>
              <a:rPr lang="en-US" sz="47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o </a:t>
            </a:r>
            <a:r>
              <a:rPr lang="en-US" sz="4700" dirty="0" err="1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más</a:t>
            </a:r>
            <a:r>
              <a:rPr lang="en-US" sz="47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y no has </a:t>
            </a:r>
            <a:r>
              <a:rPr lang="en-US" sz="4700" dirty="0" err="1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sido</a:t>
            </a:r>
            <a:r>
              <a:rPr lang="en-US" sz="47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700" dirty="0" err="1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reclasificado</a:t>
            </a:r>
            <a:endParaRPr lang="en-US" sz="4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2205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7B5409-3DD3-F943-FF2E-E2CAB4559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99" y="639838"/>
            <a:ext cx="10534801" cy="5578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76EDA-760D-33D2-B00F-A6B019A2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1219"/>
            <a:ext cx="10515600" cy="1325563"/>
          </a:xfrm>
        </p:spPr>
        <p:txBody>
          <a:bodyPr/>
          <a:lstStyle/>
          <a:p>
            <a:pPr algn="ctr"/>
            <a:r>
              <a:rPr lang="en-US"/>
              <a:t>ELPI for LTELs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17F176-3EF4-982A-37FF-492B8853A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970" y="2409634"/>
            <a:ext cx="3357829" cy="3755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C92F9D-B4AA-F0DD-924F-69EA1DFAF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058" y="2170149"/>
            <a:ext cx="3357828" cy="374893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4186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40B0-24FB-2306-D30F-5ADC14A0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>
                <a:latin typeface="+mj-lt"/>
              </a:rPr>
              <a:t>¿</a:t>
            </a:r>
            <a:r>
              <a:rPr lang="en-US" sz="4400" err="1">
                <a:latin typeface="+mj-lt"/>
              </a:rPr>
              <a:t>Qué</a:t>
            </a:r>
            <a:r>
              <a:rPr lang="en-US" sz="4400">
                <a:latin typeface="+mj-lt"/>
              </a:rPr>
              <a:t> es </a:t>
            </a:r>
            <a:r>
              <a:rPr lang="en-US" sz="4400" err="1">
                <a:latin typeface="+mj-lt"/>
              </a:rPr>
              <a:t>el</a:t>
            </a:r>
            <a:r>
              <a:rPr lang="en-US" sz="4400">
                <a:latin typeface="+mj-lt"/>
              </a:rPr>
              <a:t> examen ELPAC </a:t>
            </a:r>
            <a:r>
              <a:rPr lang="en-US" sz="4400" err="1">
                <a:latin typeface="+mj-lt"/>
              </a:rPr>
              <a:t>Sumativo</a:t>
            </a:r>
            <a:r>
              <a:rPr lang="en-US" sz="4400">
                <a:latin typeface="+mj-lt"/>
              </a:rPr>
              <a:t>?</a:t>
            </a:r>
            <a:endParaRPr lang="en-US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46053-D586-014D-BC5F-0011CDFFE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344"/>
            <a:ext cx="10515600" cy="4567619"/>
          </a:xfrm>
        </p:spPr>
        <p:txBody>
          <a:bodyPr/>
          <a:lstStyle/>
          <a:p>
            <a:pPr>
              <a:buFontTx/>
              <a:buChar char="-"/>
            </a:pPr>
            <a:r>
              <a:rPr lang="es-ES" sz="3600">
                <a:latin typeface="+mj-lt"/>
              </a:rPr>
              <a:t>El ELPAC Sumativo se da solo a los estudiantes que han sido previamente </a:t>
            </a:r>
            <a:r>
              <a:rPr lang="es-ES" sz="3600" b="1">
                <a:latin typeface="+mj-lt"/>
              </a:rPr>
              <a:t>identificados como Aprendices de Inglés (EL)</a:t>
            </a:r>
          </a:p>
          <a:p>
            <a:pPr>
              <a:buFontTx/>
              <a:buChar char="-"/>
            </a:pPr>
            <a:r>
              <a:rPr lang="es-ES" sz="3600">
                <a:latin typeface="+mj-lt"/>
              </a:rPr>
              <a:t>Es el </a:t>
            </a:r>
            <a:r>
              <a:rPr lang="es-ES" sz="3600" u="sng">
                <a:latin typeface="+mj-lt"/>
              </a:rPr>
              <a:t>sistema de evaluación </a:t>
            </a:r>
            <a:r>
              <a:rPr lang="es-ES" sz="3600">
                <a:latin typeface="+mj-lt"/>
              </a:rPr>
              <a:t>de California que se utiliza para determinar el </a:t>
            </a:r>
            <a:r>
              <a:rPr lang="es-ES" sz="3600" b="1">
                <a:latin typeface="+mj-lt"/>
              </a:rPr>
              <a:t>dominio</a:t>
            </a:r>
            <a:r>
              <a:rPr lang="es-ES" sz="3600">
                <a:latin typeface="+mj-lt"/>
              </a:rPr>
              <a:t> del idioma inglés de los estudiantes que su idioma principal no es el inglés.</a:t>
            </a:r>
          </a:p>
          <a:p>
            <a:pPr>
              <a:buFontTx/>
              <a:buChar char="-"/>
            </a:pPr>
            <a:r>
              <a:rPr lang="es-ES" sz="3600">
                <a:latin typeface="+mj-lt"/>
              </a:rPr>
              <a:t>Se toma una vez al año, hasta que el estudiante sea reclasificado.</a:t>
            </a:r>
          </a:p>
          <a:p>
            <a:pPr>
              <a:buFontTx/>
              <a:buChar char="-"/>
            </a:pPr>
            <a:endParaRPr lang="en-US">
              <a:latin typeface="+mj-lt"/>
            </a:endParaRPr>
          </a:p>
          <a:p>
            <a:pPr marL="0" indent="0">
              <a:buNone/>
            </a:pP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529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40B0-24FB-2306-D30F-5ADC14A0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>
                <a:latin typeface="+mj-lt"/>
              </a:rPr>
              <a:t>¿</a:t>
            </a:r>
            <a:r>
              <a:rPr lang="en-US" sz="4400" err="1">
                <a:latin typeface="+mj-lt"/>
              </a:rPr>
              <a:t>Qué</a:t>
            </a:r>
            <a:r>
              <a:rPr lang="en-US" sz="4400">
                <a:latin typeface="+mj-lt"/>
              </a:rPr>
              <a:t> es </a:t>
            </a:r>
            <a:r>
              <a:rPr lang="en-US" sz="4400" err="1">
                <a:latin typeface="+mj-lt"/>
              </a:rPr>
              <a:t>el</a:t>
            </a:r>
            <a:r>
              <a:rPr lang="en-US" sz="4400">
                <a:latin typeface="+mj-lt"/>
              </a:rPr>
              <a:t> examen ELPAC </a:t>
            </a:r>
            <a:r>
              <a:rPr lang="en-US" sz="4400" err="1">
                <a:latin typeface="+mj-lt"/>
              </a:rPr>
              <a:t>Sumativo</a:t>
            </a:r>
            <a:r>
              <a:rPr lang="en-US" sz="4400">
                <a:latin typeface="+mj-lt"/>
              </a:rPr>
              <a:t>?</a:t>
            </a:r>
            <a:endParaRPr lang="en-US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46053-D586-014D-BC5F-0011CDFFE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344"/>
            <a:ext cx="10515600" cy="4567619"/>
          </a:xfrm>
        </p:spPr>
        <p:txBody>
          <a:bodyPr/>
          <a:lstStyle/>
          <a:p>
            <a:pPr>
              <a:buFontTx/>
              <a:buChar char="-"/>
            </a:pPr>
            <a:r>
              <a:rPr lang="es-ES" sz="3600">
                <a:latin typeface="+mj-lt"/>
              </a:rPr>
              <a:t>El ELPAC sumativo </a:t>
            </a:r>
            <a:r>
              <a:rPr lang="es-ES" sz="3600" b="1">
                <a:latin typeface="+mj-lt"/>
              </a:rPr>
              <a:t>mide qué tan bien están progresando</a:t>
            </a:r>
            <a:r>
              <a:rPr lang="es-ES" sz="3600">
                <a:latin typeface="+mj-lt"/>
              </a:rPr>
              <a:t> con el desarrollo del idioma inglés en cada uno de los cuatro dominios: </a:t>
            </a:r>
          </a:p>
          <a:p>
            <a:pPr marL="0" indent="0">
              <a:buNone/>
            </a:pPr>
            <a:r>
              <a:rPr lang="es-ES" sz="3600">
                <a:latin typeface="+mj-lt"/>
              </a:rPr>
              <a:t>1. Escuchar</a:t>
            </a:r>
          </a:p>
          <a:p>
            <a:pPr marL="0" indent="0">
              <a:buNone/>
            </a:pPr>
            <a:r>
              <a:rPr lang="es-ES" sz="3600">
                <a:latin typeface="+mj-lt"/>
              </a:rPr>
              <a:t>2. Hablar</a:t>
            </a:r>
          </a:p>
          <a:p>
            <a:pPr marL="0" indent="0">
              <a:buNone/>
            </a:pPr>
            <a:r>
              <a:rPr lang="es-ES" sz="3600">
                <a:latin typeface="+mj-lt"/>
              </a:rPr>
              <a:t>3. Lectura </a:t>
            </a:r>
          </a:p>
          <a:p>
            <a:pPr marL="0" indent="0">
              <a:buNone/>
            </a:pPr>
            <a:r>
              <a:rPr lang="es-ES" sz="3600">
                <a:latin typeface="+mj-lt"/>
              </a:rPr>
              <a:t>4. Escritura</a:t>
            </a:r>
            <a:endParaRPr lang="en-US">
              <a:latin typeface="+mj-lt"/>
            </a:endParaRPr>
          </a:p>
          <a:p>
            <a:pPr marL="0" indent="0">
              <a:buNone/>
            </a:pP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706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640B0-24FB-2306-D30F-5ADC14A0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53" y="631178"/>
            <a:ext cx="3117871" cy="5314792"/>
          </a:xfrm>
        </p:spPr>
        <p:txBody>
          <a:bodyPr anchor="ctr">
            <a:normAutofit/>
          </a:bodyPr>
          <a:lstStyle/>
          <a:p>
            <a:r>
              <a:rPr lang="es-ES" sz="4800">
                <a:latin typeface="+mj-lt"/>
              </a:rPr>
              <a:t>¿</a:t>
            </a:r>
            <a:r>
              <a:rPr lang="en-US" sz="4800" err="1">
                <a:latin typeface="+mj-lt"/>
              </a:rPr>
              <a:t>Cuándo</a:t>
            </a:r>
            <a:r>
              <a:rPr lang="en-US" sz="4800">
                <a:latin typeface="+mj-lt"/>
              </a:rPr>
              <a:t> se </a:t>
            </a:r>
            <a:r>
              <a:rPr lang="en-US" sz="4800" err="1">
                <a:latin typeface="+mj-lt"/>
              </a:rPr>
              <a:t>toma</a:t>
            </a:r>
            <a:r>
              <a:rPr lang="en-US" sz="4800">
                <a:latin typeface="+mj-lt"/>
              </a:rPr>
              <a:t> ELPAC </a:t>
            </a:r>
            <a:r>
              <a:rPr lang="en-US" sz="4800" err="1">
                <a:latin typeface="+mj-lt"/>
              </a:rPr>
              <a:t>Sumativo</a:t>
            </a:r>
            <a:r>
              <a:rPr lang="en-US" sz="4800">
                <a:latin typeface="+mj-lt"/>
              </a:rPr>
              <a:t>?</a:t>
            </a:r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nglish Language Proficiency Assessment of California (ELPAC) – Bilingual Department – John H ...">
            <a:extLst>
              <a:ext uri="{FF2B5EF4-FFF2-40B4-BE49-F238E27FC236}">
                <a16:creationId xmlns:a16="http://schemas.microsoft.com/office/drawing/2014/main" id="{7B2B6252-C840-084B-2AE7-D63572BBF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9136" y="777926"/>
            <a:ext cx="6269736" cy="329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46053-D586-014D-BC5F-0011CDFFE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0" y="4187952"/>
            <a:ext cx="7552944" cy="2377440"/>
          </a:xfrm>
        </p:spPr>
        <p:txBody>
          <a:bodyPr anchor="t"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es-ES" sz="4400">
                <a:latin typeface="+mj-lt"/>
              </a:rPr>
              <a:t>El ELPAC sumativo es una evaluación </a:t>
            </a:r>
            <a:r>
              <a:rPr lang="es-ES" sz="4400" b="1">
                <a:latin typeface="+mj-lt"/>
              </a:rPr>
              <a:t>computarizada</a:t>
            </a:r>
            <a:r>
              <a:rPr lang="es-ES" sz="4400">
                <a:latin typeface="+mj-lt"/>
              </a:rPr>
              <a:t> para los cuatro dominios</a:t>
            </a:r>
          </a:p>
          <a:p>
            <a:pPr>
              <a:buFontTx/>
              <a:buChar char="-"/>
            </a:pPr>
            <a:r>
              <a:rPr lang="es-ES" sz="4400">
                <a:latin typeface="+mj-lt"/>
              </a:rPr>
              <a:t>Y la </a:t>
            </a:r>
            <a:r>
              <a:rPr lang="es-ES" sz="4400" u="sng">
                <a:latin typeface="+mj-lt"/>
              </a:rPr>
              <a:t>ventana</a:t>
            </a:r>
            <a:r>
              <a:rPr lang="es-ES" sz="4400">
                <a:latin typeface="+mj-lt"/>
              </a:rPr>
              <a:t> de administración está abierta desde </a:t>
            </a:r>
            <a:r>
              <a:rPr lang="es-ES" sz="4400" b="1">
                <a:latin typeface="+mj-lt"/>
              </a:rPr>
              <a:t>el 1 de febrero hasta el 31 de mayo.</a:t>
            </a:r>
          </a:p>
          <a:p>
            <a:pPr>
              <a:buFontTx/>
              <a:buChar char="-"/>
            </a:pPr>
            <a:r>
              <a:rPr lang="es-ES" sz="4400" b="1">
                <a:latin typeface="+mj-lt"/>
              </a:rPr>
              <a:t>¡La </a:t>
            </a:r>
            <a:r>
              <a:rPr lang="es-ES" sz="4400" b="1" u="sng">
                <a:latin typeface="+mj-lt"/>
              </a:rPr>
              <a:t>preparación</a:t>
            </a:r>
            <a:r>
              <a:rPr lang="es-ES" sz="4400" b="1">
                <a:latin typeface="+mj-lt"/>
              </a:rPr>
              <a:t> es la </a:t>
            </a:r>
            <a:r>
              <a:rPr lang="es-ES" sz="4400" b="1" u="sng">
                <a:latin typeface="+mj-lt"/>
              </a:rPr>
              <a:t>clave</a:t>
            </a:r>
            <a:r>
              <a:rPr lang="es-ES" sz="4400" b="1">
                <a:latin typeface="+mj-lt"/>
              </a:rPr>
              <a:t>!</a:t>
            </a:r>
            <a:endParaRPr lang="en-US" sz="2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42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83DBB31-13CA-A754-9C89-AA66A94AA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384" y="4302580"/>
            <a:ext cx="10634472" cy="1655762"/>
          </a:xfrm>
        </p:spPr>
        <p:txBody>
          <a:bodyPr/>
          <a:lstStyle/>
          <a:p>
            <a:r>
              <a:rPr lang="en-US" sz="3600">
                <a:solidFill>
                  <a:srgbClr val="FF9933"/>
                </a:solidFill>
                <a:latin typeface="+mj-lt"/>
              </a:rPr>
              <a:t>District English Learner Advisory Council (DELAC)</a:t>
            </a:r>
          </a:p>
          <a:p>
            <a:r>
              <a:rPr lang="en-US" sz="3600">
                <a:latin typeface="+mj-lt"/>
              </a:rPr>
              <a:t>December 2,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1FCD7-CE09-E8B2-40E2-3C76FD7BA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384" y="2891245"/>
            <a:ext cx="10634472" cy="1342427"/>
          </a:xfrm>
        </p:spPr>
        <p:txBody>
          <a:bodyPr>
            <a:noAutofit/>
          </a:bodyPr>
          <a:lstStyle/>
          <a:p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r>
              <a:rPr lang="en-US" sz="3200"/>
              <a:t>                                                                                                                 </a:t>
            </a:r>
            <a:br>
              <a:rPr lang="en-US" sz="3200"/>
            </a:br>
            <a:r>
              <a:rPr lang="en-US" sz="5400" err="1">
                <a:latin typeface="+mj-lt"/>
              </a:rPr>
              <a:t>Preparación</a:t>
            </a:r>
            <a:r>
              <a:rPr lang="en-US" sz="5400">
                <a:latin typeface="+mj-lt"/>
              </a:rPr>
              <a:t> para </a:t>
            </a:r>
            <a:r>
              <a:rPr lang="en-US" sz="5400" err="1">
                <a:latin typeface="+mj-lt"/>
              </a:rPr>
              <a:t>el</a:t>
            </a:r>
            <a:r>
              <a:rPr lang="en-US" sz="5400">
                <a:latin typeface="+mj-lt"/>
              </a:rPr>
              <a:t> ELPAC</a:t>
            </a:r>
            <a:endParaRPr lang="en-US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145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40B0-24FB-2306-D30F-5ADC14A0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28" y="283781"/>
            <a:ext cx="10515600" cy="1325563"/>
          </a:xfrm>
        </p:spPr>
        <p:txBody>
          <a:bodyPr/>
          <a:lstStyle/>
          <a:p>
            <a:r>
              <a:rPr lang="es-ES" sz="4400">
                <a:latin typeface="+mj-lt"/>
              </a:rPr>
              <a:t>¿Cómo puedo ayudar a mi hijo?</a:t>
            </a:r>
            <a:endParaRPr lang="en-US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46053-D586-014D-BC5F-0011CDFFE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344"/>
            <a:ext cx="10515600" cy="456761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ES" sz="3200">
                <a:latin typeface="+mj-lt"/>
              </a:rPr>
              <a:t>Recuérdele a su hijo que usted y su maestro </a:t>
            </a:r>
            <a:r>
              <a:rPr lang="es-ES" sz="3200" b="1">
                <a:latin typeface="+mj-lt"/>
              </a:rPr>
              <a:t>quieren que haga lo mejor que pueda </a:t>
            </a:r>
            <a:r>
              <a:rPr lang="es-ES" sz="3200">
                <a:latin typeface="+mj-lt"/>
              </a:rPr>
              <a:t>y que usted </a:t>
            </a:r>
            <a:r>
              <a:rPr lang="es-ES" sz="3200" b="1">
                <a:latin typeface="+mj-lt"/>
              </a:rPr>
              <a:t>está ahí para ayudarlo en cada paso del camino.</a:t>
            </a:r>
            <a:endParaRPr lang="es-ES" sz="3200">
              <a:latin typeface="+mj-lt"/>
            </a:endParaRPr>
          </a:p>
          <a:p>
            <a:pPr marL="514350" indent="-514350">
              <a:buAutoNum type="arabicPeriod"/>
            </a:pPr>
            <a:r>
              <a:rPr lang="es-ES" sz="3200">
                <a:latin typeface="+mj-lt"/>
              </a:rPr>
              <a:t>Visite el sitio web de </a:t>
            </a:r>
            <a:r>
              <a:rPr lang="es-ES" sz="3200" u="sng" err="1">
                <a:latin typeface="+mj-lt"/>
              </a:rPr>
              <a:t>Starting</a:t>
            </a:r>
            <a:r>
              <a:rPr lang="es-ES" sz="3200" u="sng">
                <a:latin typeface="+mj-lt"/>
              </a:rPr>
              <a:t> </a:t>
            </a:r>
            <a:r>
              <a:rPr lang="es-ES" sz="3200" u="sng" err="1">
                <a:latin typeface="+mj-lt"/>
              </a:rPr>
              <a:t>Smarter</a:t>
            </a:r>
            <a:r>
              <a:rPr lang="es-ES" sz="3200" u="sng">
                <a:latin typeface="+mj-lt"/>
              </a:rPr>
              <a:t> </a:t>
            </a:r>
            <a:r>
              <a:rPr lang="es-ES" sz="3200">
                <a:latin typeface="+mj-lt"/>
              </a:rPr>
              <a:t>para comprender mejor los informes de calificaciones de los estudiantes, revisar ejemplos de preguntas y acceder a recursos para apoyar el aprendizaje de su hijo.</a:t>
            </a:r>
          </a:p>
          <a:p>
            <a:pPr marL="514350" indent="-514350">
              <a:buAutoNum type="arabicPeriod"/>
            </a:pPr>
            <a:r>
              <a:rPr lang="es-ES" sz="3200">
                <a:latin typeface="+mj-lt"/>
              </a:rPr>
              <a:t>Tome un examen de práctica con su hijo en la página web de ELPAC</a:t>
            </a:r>
            <a:endParaRPr lang="en-US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313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40B0-24FB-2306-D30F-5ADC14A0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>
                <a:latin typeface="+mj-lt"/>
              </a:rPr>
              <a:t>Recursos para familias en Español </a:t>
            </a:r>
            <a:endParaRPr lang="en-US" sz="540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46053-D586-014D-BC5F-0011CDFFE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344"/>
            <a:ext cx="10515600" cy="456761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ES" sz="4400">
                <a:latin typeface="+mj-lt"/>
                <a:hlinkClick r:id="rId2"/>
              </a:rPr>
              <a:t>https://elpac.startingsmarter.org</a:t>
            </a:r>
            <a:endParaRPr lang="es-ES" sz="4400">
              <a:latin typeface="+mj-lt"/>
            </a:endParaRPr>
          </a:p>
          <a:p>
            <a:pPr marL="514350" indent="-514350">
              <a:buAutoNum type="arabicPeriod"/>
            </a:pPr>
            <a:endParaRPr lang="es-ES" sz="3200">
              <a:latin typeface="+mj-lt"/>
            </a:endParaRPr>
          </a:p>
          <a:p>
            <a:pPr>
              <a:buFontTx/>
              <a:buChar char="-"/>
            </a:pPr>
            <a:r>
              <a:rPr lang="es-ES" sz="4000">
                <a:latin typeface="+mj-lt"/>
              </a:rPr>
              <a:t>Aquí puede revisar las preguntas de las pruebas</a:t>
            </a:r>
          </a:p>
          <a:p>
            <a:pPr>
              <a:buFontTx/>
              <a:buChar char="-"/>
            </a:pPr>
            <a:endParaRPr lang="es-ES" sz="4000">
              <a:latin typeface="+mj-lt"/>
            </a:endParaRPr>
          </a:p>
          <a:p>
            <a:pPr>
              <a:buFontTx/>
              <a:buChar char="-"/>
            </a:pPr>
            <a:r>
              <a:rPr lang="es-ES" sz="4000">
                <a:latin typeface="+mj-lt"/>
              </a:rPr>
              <a:t>Acceder los recursos amistosos para padres</a:t>
            </a:r>
          </a:p>
          <a:p>
            <a:pPr marL="514350" indent="-514350">
              <a:buAutoNum type="arabicPeriod"/>
            </a:pPr>
            <a:endParaRPr lang="en-US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0694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40B0-24FB-2306-D30F-5ADC14A0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err="1">
                <a:latin typeface="+mj-lt"/>
              </a:rPr>
              <a:t>Pruebas</a:t>
            </a:r>
            <a:r>
              <a:rPr lang="en-US" sz="4400">
                <a:latin typeface="+mj-lt"/>
              </a:rPr>
              <a:t> de </a:t>
            </a:r>
            <a:r>
              <a:rPr lang="en-US" sz="4400" err="1">
                <a:latin typeface="+mj-lt"/>
              </a:rPr>
              <a:t>Suficiencia</a:t>
            </a:r>
            <a:r>
              <a:rPr lang="en-US" sz="4400">
                <a:latin typeface="+mj-lt"/>
              </a:rPr>
              <a:t> </a:t>
            </a:r>
            <a:r>
              <a:rPr lang="en-US" sz="4400" err="1">
                <a:latin typeface="+mj-lt"/>
              </a:rPr>
              <a:t>en</a:t>
            </a:r>
            <a:r>
              <a:rPr lang="en-US" sz="4400">
                <a:latin typeface="+mj-lt"/>
              </a:rPr>
              <a:t> </a:t>
            </a:r>
            <a:r>
              <a:rPr lang="en-US" sz="4400" err="1">
                <a:latin typeface="+mj-lt"/>
              </a:rPr>
              <a:t>el</a:t>
            </a:r>
            <a:r>
              <a:rPr lang="en-US" sz="4400">
                <a:latin typeface="+mj-lt"/>
              </a:rPr>
              <a:t> Idioma </a:t>
            </a:r>
            <a:r>
              <a:rPr lang="en-US" sz="4400" err="1">
                <a:latin typeface="+mj-lt"/>
              </a:rPr>
              <a:t>Inglés</a:t>
            </a:r>
            <a:r>
              <a:rPr lang="en-US" sz="4400">
                <a:latin typeface="+mj-lt"/>
              </a:rPr>
              <a:t> de California (ELPAC)</a:t>
            </a:r>
            <a:endParaRPr lang="en-US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46053-D586-014D-BC5F-0011CDFFE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err="1">
                <a:latin typeface="+mj-lt"/>
              </a:rPr>
              <a:t>Repaso</a:t>
            </a:r>
            <a:r>
              <a:rPr lang="en-US" b="1" u="sng">
                <a:latin typeface="+mj-lt"/>
              </a:rPr>
              <a:t> de los </a:t>
            </a:r>
            <a:r>
              <a:rPr lang="en-US" b="1" u="sng" err="1">
                <a:latin typeface="+mj-lt"/>
              </a:rPr>
              <a:t>Objetivo</a:t>
            </a:r>
            <a:r>
              <a:rPr lang="en-US" b="1" u="sng">
                <a:latin typeface="+mj-lt"/>
              </a:rPr>
              <a:t> de </a:t>
            </a:r>
            <a:r>
              <a:rPr lang="en-US" b="1" u="sng" err="1">
                <a:latin typeface="+mj-lt"/>
              </a:rPr>
              <a:t>aprendizaje</a:t>
            </a:r>
            <a:r>
              <a:rPr lang="en-US" b="1" u="sng">
                <a:latin typeface="+mj-lt"/>
              </a:rPr>
              <a:t>: </a:t>
            </a:r>
          </a:p>
          <a:p>
            <a:pPr marL="0" indent="0">
              <a:buNone/>
            </a:pPr>
            <a:r>
              <a:rPr lang="en-US" err="1">
                <a:latin typeface="+mj-lt"/>
              </a:rPr>
              <a:t>Propocionar</a:t>
            </a:r>
            <a:r>
              <a:rPr lang="en-US">
                <a:latin typeface="+mj-lt"/>
              </a:rPr>
              <a:t> </a:t>
            </a:r>
            <a:r>
              <a:rPr lang="en-US" err="1">
                <a:latin typeface="+mj-lt"/>
              </a:rPr>
              <a:t>información</a:t>
            </a:r>
            <a:r>
              <a:rPr lang="en-US">
                <a:latin typeface="+mj-lt"/>
              </a:rPr>
              <a:t> a padres </a:t>
            </a:r>
            <a:r>
              <a:rPr lang="en-US" err="1">
                <a:latin typeface="+mj-lt"/>
              </a:rPr>
              <a:t>sobre</a:t>
            </a:r>
            <a:r>
              <a:rPr lang="en-US">
                <a:latin typeface="+mj-lt"/>
              </a:rPr>
              <a:t> </a:t>
            </a:r>
            <a:r>
              <a:rPr lang="en-US" err="1">
                <a:latin typeface="+mj-lt"/>
              </a:rPr>
              <a:t>el</a:t>
            </a:r>
            <a:r>
              <a:rPr lang="en-US">
                <a:latin typeface="+mj-lt"/>
              </a:rPr>
              <a:t> examen ELPAC:</a:t>
            </a: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Una </a:t>
            </a:r>
            <a:r>
              <a:rPr lang="en-US" err="1">
                <a:latin typeface="+mj-lt"/>
              </a:rPr>
              <a:t>descripción</a:t>
            </a:r>
            <a:r>
              <a:rPr lang="en-US">
                <a:latin typeface="+mj-lt"/>
              </a:rPr>
              <a:t> de </a:t>
            </a:r>
            <a:r>
              <a:rPr lang="en-US" err="1">
                <a:latin typeface="+mj-lt"/>
              </a:rPr>
              <a:t>por</a:t>
            </a:r>
            <a:r>
              <a:rPr lang="en-US">
                <a:latin typeface="+mj-lt"/>
              </a:rPr>
              <a:t> </a:t>
            </a:r>
            <a:r>
              <a:rPr lang="en-US" err="1">
                <a:latin typeface="+mj-lt"/>
              </a:rPr>
              <a:t>qué</a:t>
            </a:r>
            <a:r>
              <a:rPr lang="en-US">
                <a:latin typeface="+mj-lt"/>
              </a:rPr>
              <a:t> se </a:t>
            </a:r>
            <a:r>
              <a:rPr lang="en-US" err="1">
                <a:latin typeface="+mj-lt"/>
              </a:rPr>
              <a:t>toma</a:t>
            </a:r>
            <a:r>
              <a:rPr lang="en-US">
                <a:latin typeface="+mj-lt"/>
              </a:rPr>
              <a:t> </a:t>
            </a:r>
            <a:r>
              <a:rPr lang="en-US" err="1">
                <a:latin typeface="+mj-lt"/>
              </a:rPr>
              <a:t>el</a:t>
            </a:r>
            <a:r>
              <a:rPr lang="en-US">
                <a:latin typeface="+mj-lt"/>
              </a:rPr>
              <a:t> ELPAC</a:t>
            </a:r>
          </a:p>
          <a:p>
            <a:r>
              <a:rPr lang="en-US" err="1">
                <a:latin typeface="+mj-lt"/>
              </a:rPr>
              <a:t>Recursos</a:t>
            </a:r>
            <a:r>
              <a:rPr lang="en-US">
                <a:latin typeface="+mj-lt"/>
              </a:rPr>
              <a:t> </a:t>
            </a:r>
            <a:r>
              <a:rPr lang="en-US" err="1">
                <a:latin typeface="+mj-lt"/>
              </a:rPr>
              <a:t>disponibles</a:t>
            </a:r>
            <a:r>
              <a:rPr lang="en-US">
                <a:latin typeface="+mj-lt"/>
              </a:rPr>
              <a:t> para padres </a:t>
            </a:r>
            <a:r>
              <a:rPr lang="en-US" err="1">
                <a:latin typeface="+mj-lt"/>
              </a:rPr>
              <a:t>relacionados</a:t>
            </a:r>
            <a:r>
              <a:rPr lang="en-US">
                <a:latin typeface="+mj-lt"/>
              </a:rPr>
              <a:t> con </a:t>
            </a:r>
            <a:r>
              <a:rPr lang="en-US" err="1">
                <a:latin typeface="+mj-lt"/>
              </a:rPr>
              <a:t>el</a:t>
            </a:r>
            <a:r>
              <a:rPr lang="en-US">
                <a:latin typeface="+mj-lt"/>
              </a:rPr>
              <a:t> ELPAC</a:t>
            </a:r>
          </a:p>
          <a:p>
            <a:r>
              <a:rPr lang="en-US" err="1">
                <a:highlight>
                  <a:srgbClr val="FFFF00"/>
                </a:highlight>
                <a:latin typeface="+mj-lt"/>
              </a:rPr>
              <a:t>Resultados</a:t>
            </a:r>
            <a:r>
              <a:rPr lang="en-US">
                <a:highlight>
                  <a:srgbClr val="FFFF00"/>
                </a:highlight>
                <a:latin typeface="+mj-lt"/>
              </a:rPr>
              <a:t> mas </a:t>
            </a:r>
            <a:r>
              <a:rPr lang="en-US" err="1">
                <a:highlight>
                  <a:srgbClr val="FFFF00"/>
                </a:highlight>
                <a:latin typeface="+mj-lt"/>
              </a:rPr>
              <a:t>recientes</a:t>
            </a:r>
            <a:r>
              <a:rPr lang="en-US">
                <a:highlight>
                  <a:srgbClr val="FFFF00"/>
                </a:highlight>
                <a:latin typeface="+mj-lt"/>
              </a:rPr>
              <a:t> de ELPAC para </a:t>
            </a:r>
            <a:r>
              <a:rPr lang="en-US" err="1">
                <a:highlight>
                  <a:srgbClr val="FFFF00"/>
                </a:highlight>
                <a:latin typeface="+mj-lt"/>
              </a:rPr>
              <a:t>el</a:t>
            </a:r>
            <a:r>
              <a:rPr lang="en-US">
                <a:highlight>
                  <a:srgbClr val="FFFF00"/>
                </a:highlight>
                <a:latin typeface="+mj-lt"/>
              </a:rPr>
              <a:t> Distrito </a:t>
            </a:r>
            <a:r>
              <a:rPr lang="en-US" err="1">
                <a:highlight>
                  <a:srgbClr val="FFFF00"/>
                </a:highlight>
                <a:latin typeface="+mj-lt"/>
              </a:rPr>
              <a:t>Unificado</a:t>
            </a:r>
            <a:r>
              <a:rPr lang="en-US">
                <a:highlight>
                  <a:srgbClr val="FFFF00"/>
                </a:highlight>
                <a:latin typeface="+mj-lt"/>
              </a:rPr>
              <a:t> de Fontana  </a:t>
            </a:r>
          </a:p>
        </p:txBody>
      </p:sp>
    </p:spTree>
    <p:extLst>
      <p:ext uri="{BB962C8B-B14F-4D97-AF65-F5344CB8AC3E}">
        <p14:creationId xmlns:p14="http://schemas.microsoft.com/office/powerpoint/2010/main" val="1568472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fa4c761-1913-4171-990a-f6a5592474f0">WNQPTNCPUPUQ-502401867-1920</_dlc_DocId>
    <_dlc_DocIdUrl xmlns="1fa4c761-1913-4171-990a-f6a5592474f0">
      <Url>https://portal.fusd.net/_layouts/15/DocIdRedir.aspx?ID=WNQPTNCPUPUQ-502401867-1920</Url>
      <Description>WNQPTNCPUPUQ-502401867-1920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1D76228D11D14D93FC7F290DBA729A" ma:contentTypeVersion="2" ma:contentTypeDescription="Create a new document." ma:contentTypeScope="" ma:versionID="84e86d420989a65c2c0803e99dd00227">
  <xsd:schema xmlns:xsd="http://www.w3.org/2001/XMLSchema" xmlns:xs="http://www.w3.org/2001/XMLSchema" xmlns:p="http://schemas.microsoft.com/office/2006/metadata/properties" xmlns:ns2="1fa4c761-1913-4171-990a-f6a5592474f0" targetNamespace="http://schemas.microsoft.com/office/2006/metadata/properties" ma:root="true" ma:fieldsID="9e965037315e4b74087c67c024c71bc6" ns2:_="">
    <xsd:import namespace="1fa4c761-1913-4171-990a-f6a5592474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4c761-1913-4171-990a-f6a5592474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With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565215-0E1C-4BE7-9761-EE3A9AC14577}">
  <ds:schemaRefs>
    <ds:schemaRef ds:uri="http://schemas.microsoft.com/office/2006/metadata/properties"/>
    <ds:schemaRef ds:uri="1fa4c761-1913-4171-990a-f6a5592474f0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89CD603-5A0F-4F48-B525-B48AC99CD1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BBC9E6-DF93-4825-81A2-20754E0B88C4}">
  <ds:schemaRefs>
    <ds:schemaRef ds:uri="1fa4c761-1913-4171-990a-f6a5592474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3874C0CF-9BEA-4CEA-AD68-7B2543A8EDB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Widescreen</PresentationFormat>
  <Paragraphs>62</Paragraphs>
  <Slides>23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Calibri Light</vt:lpstr>
      <vt:lpstr>Garamond</vt:lpstr>
      <vt:lpstr>Office Theme</vt:lpstr>
      <vt:lpstr>                                                                                                                       Pruebas de Suficiencia en el Idioma Inglés de California (ELPAC)</vt:lpstr>
      <vt:lpstr>Pruebas de Suficiencia en el Idioma Inglés de California (ELPAC)</vt:lpstr>
      <vt:lpstr>¿Qué es el examen ELPAC Sumativo?</vt:lpstr>
      <vt:lpstr>¿Qué es el examen ELPAC Sumativo?</vt:lpstr>
      <vt:lpstr>¿Cuándo se toma ELPAC Sumativo?</vt:lpstr>
      <vt:lpstr>                                                                                                                       Preparación para el ELPAC</vt:lpstr>
      <vt:lpstr>¿Cómo puedo ayudar a mi hijo?</vt:lpstr>
      <vt:lpstr>Recursos para familias en Español </vt:lpstr>
      <vt:lpstr>Pruebas de Suficiencia en el Idioma Inglés de California (ELPAC)</vt:lpstr>
      <vt:lpstr>                                                                                                                       ELPAC Data Overview</vt:lpstr>
      <vt:lpstr>2023-2024 FUSD ELPAC Results</vt:lpstr>
      <vt:lpstr>2023-2024 ELPAC Results</vt:lpstr>
      <vt:lpstr>ELPI English Learner Progess Indicator (Indicador del progreso de los estudiantes aprendiendo inglés)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ELPI for All ELs</vt:lpstr>
      <vt:lpstr>ELPI for All ELs</vt:lpstr>
      <vt:lpstr>ELPI for LTELs</vt:lpstr>
      <vt:lpstr>Who are our LTELs</vt:lpstr>
      <vt:lpstr>ELPI for LTELs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Daniels</dc:creator>
  <cp:lastModifiedBy>Kyle T. Wallis</cp:lastModifiedBy>
  <cp:revision>2</cp:revision>
  <dcterms:created xsi:type="dcterms:W3CDTF">2024-05-26T23:33:35Z</dcterms:created>
  <dcterms:modified xsi:type="dcterms:W3CDTF">2024-12-02T16:57:56Z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0x010100A01D76228D11D14D93FC7F290DBA729A</vt:lpwstr>
  </property>
  <property fmtid="{D5CDD505-2E9C-101B-9397-08002B2CF9AE}" pid="3" name="_dlc_DocIdItemGuid">
    <vt:lpwstr>2601170f-2959-486e-8222-4f1578eb7400</vt:lpwstr>
  </property>
</Properties>
</file>